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6" r:id="rId7"/>
    <p:sldId id="260" r:id="rId8"/>
    <p:sldId id="262" r:id="rId9"/>
    <p:sldId id="269" r:id="rId10"/>
    <p:sldId id="265" r:id="rId11"/>
    <p:sldId id="270" r:id="rId12"/>
    <p:sldId id="267" r:id="rId13"/>
    <p:sldId id="268" r:id="rId14"/>
    <p:sldId id="263" r:id="rId1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4" autoAdjust="0"/>
  </p:normalViewPr>
  <p:slideViewPr>
    <p:cSldViewPr snapToGrid="0" snapToObjects="1">
      <p:cViewPr varScale="1">
        <p:scale>
          <a:sx n="53" d="100"/>
          <a:sy n="53" d="100"/>
        </p:scale>
        <p:origin x="40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3BDC7C-832B-D947-AB95-759ACC3F4E34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A318C10-494E-1240-BD3B-F074FEB5E5CB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kumimoji="1" lang="en-US" sz="3200" b="1" dirty="0" smtClean="0"/>
            <a:t>Introduction – Problem</a:t>
          </a:r>
          <a:endParaRPr lang="en-US" sz="3200" b="1" dirty="0"/>
        </a:p>
      </dgm:t>
    </dgm:pt>
    <dgm:pt modelId="{409CBAF5-D29A-ED4B-9028-093E92BA362A}" type="parTrans" cxnId="{A8A80EDB-C297-1D40-A93A-647DE1F83349}">
      <dgm:prSet/>
      <dgm:spPr/>
      <dgm:t>
        <a:bodyPr/>
        <a:lstStyle/>
        <a:p>
          <a:endParaRPr lang="zh-TW" altLang="en-US" sz="3200" b="1"/>
        </a:p>
      </dgm:t>
    </dgm:pt>
    <dgm:pt modelId="{381D500F-4101-A046-955A-18CE47C13B31}" type="sibTrans" cxnId="{A8A80EDB-C297-1D40-A93A-647DE1F83349}">
      <dgm:prSet/>
      <dgm:spPr/>
      <dgm:t>
        <a:bodyPr/>
        <a:lstStyle/>
        <a:p>
          <a:endParaRPr lang="zh-TW" altLang="en-US" sz="3200" b="1"/>
        </a:p>
      </dgm:t>
    </dgm:pt>
    <dgm:pt modelId="{3D022D6C-D7FB-4F4E-9CC0-6310BAF008BA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kumimoji="1" lang="en-US" sz="3200" b="1" dirty="0" smtClean="0"/>
            <a:t>Mathematical Definition &amp; Model</a:t>
          </a:r>
          <a:endParaRPr lang="en-US" sz="3200" b="1" dirty="0"/>
        </a:p>
      </dgm:t>
    </dgm:pt>
    <dgm:pt modelId="{F67EF1EB-A021-D147-9884-66AF19DDE2C1}" type="parTrans" cxnId="{575FFDDE-FA9C-6D43-B1F9-570F2B307BB5}">
      <dgm:prSet/>
      <dgm:spPr/>
      <dgm:t>
        <a:bodyPr/>
        <a:lstStyle/>
        <a:p>
          <a:endParaRPr lang="zh-TW" altLang="en-US" sz="3200" b="1"/>
        </a:p>
      </dgm:t>
    </dgm:pt>
    <dgm:pt modelId="{D078D761-F918-A04B-BC17-81CC924D6909}" type="sibTrans" cxnId="{575FFDDE-FA9C-6D43-B1F9-570F2B307BB5}">
      <dgm:prSet/>
      <dgm:spPr/>
      <dgm:t>
        <a:bodyPr/>
        <a:lstStyle/>
        <a:p>
          <a:endParaRPr lang="zh-TW" altLang="en-US" sz="3200" b="1"/>
        </a:p>
      </dgm:t>
    </dgm:pt>
    <dgm:pt modelId="{B6245E3B-0ED2-CD4C-9858-A5FBE47C7842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kumimoji="1" lang="en-US" sz="3200" b="1" smtClean="0"/>
            <a:t>Solution </a:t>
          </a:r>
          <a:endParaRPr lang="en-US" sz="3200" b="1"/>
        </a:p>
      </dgm:t>
    </dgm:pt>
    <dgm:pt modelId="{B2075C32-2201-CC44-9EF4-F0C9C4CA0BB5}" type="parTrans" cxnId="{0930F4BF-9454-B141-A2C4-A0F0263300E6}">
      <dgm:prSet/>
      <dgm:spPr/>
      <dgm:t>
        <a:bodyPr/>
        <a:lstStyle/>
        <a:p>
          <a:endParaRPr lang="zh-TW" altLang="en-US" sz="3200" b="1"/>
        </a:p>
      </dgm:t>
    </dgm:pt>
    <dgm:pt modelId="{F3B85215-9B6B-BE42-9E94-9513197F4960}" type="sibTrans" cxnId="{0930F4BF-9454-B141-A2C4-A0F0263300E6}">
      <dgm:prSet/>
      <dgm:spPr/>
      <dgm:t>
        <a:bodyPr/>
        <a:lstStyle/>
        <a:p>
          <a:endParaRPr lang="zh-TW" altLang="en-US" sz="3200" b="1"/>
        </a:p>
      </dgm:t>
    </dgm:pt>
    <dgm:pt modelId="{2C5968B5-F711-9444-AF92-229A924F2DA6}" type="pres">
      <dgm:prSet presAssocID="{893BDC7C-832B-D947-AB95-759ACC3F4E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B0FAF82-D929-1344-BBCA-DCD0998C6B55}" type="pres">
      <dgm:prSet presAssocID="{FA318C10-494E-1240-BD3B-F074FEB5E5C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FFA84-6589-3843-9141-11F011DE919C}" type="pres">
      <dgm:prSet presAssocID="{381D500F-4101-A046-955A-18CE47C13B31}" presName="spacer" presStyleCnt="0"/>
      <dgm:spPr/>
    </dgm:pt>
    <dgm:pt modelId="{84FEF5AC-73A3-764F-A9FB-C2939CD5F9E4}" type="pres">
      <dgm:prSet presAssocID="{3D022D6C-D7FB-4F4E-9CC0-6310BAF008B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D59271-77EA-EE41-A7AE-492CAF78B778}" type="pres">
      <dgm:prSet presAssocID="{D078D761-F918-A04B-BC17-81CC924D6909}" presName="spacer" presStyleCnt="0"/>
      <dgm:spPr/>
    </dgm:pt>
    <dgm:pt modelId="{C0972F01-3141-F645-9621-3441FAE569AC}" type="pres">
      <dgm:prSet presAssocID="{B6245E3B-0ED2-CD4C-9858-A5FBE47C784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930F4BF-9454-B141-A2C4-A0F0263300E6}" srcId="{893BDC7C-832B-D947-AB95-759ACC3F4E34}" destId="{B6245E3B-0ED2-CD4C-9858-A5FBE47C7842}" srcOrd="2" destOrd="0" parTransId="{B2075C32-2201-CC44-9EF4-F0C9C4CA0BB5}" sibTransId="{F3B85215-9B6B-BE42-9E94-9513197F4960}"/>
    <dgm:cxn modelId="{3F6C3A57-25DB-B84B-A04B-BD1710712C8E}" type="presOf" srcId="{893BDC7C-832B-D947-AB95-759ACC3F4E34}" destId="{2C5968B5-F711-9444-AF92-229A924F2DA6}" srcOrd="0" destOrd="0" presId="urn:microsoft.com/office/officeart/2005/8/layout/vList2"/>
    <dgm:cxn modelId="{93A791BB-C13F-474D-9E28-71E4B4DDB4B0}" type="presOf" srcId="{FA318C10-494E-1240-BD3B-F074FEB5E5CB}" destId="{DB0FAF82-D929-1344-BBCA-DCD0998C6B55}" srcOrd="0" destOrd="0" presId="urn:microsoft.com/office/officeart/2005/8/layout/vList2"/>
    <dgm:cxn modelId="{A8A80EDB-C297-1D40-A93A-647DE1F83349}" srcId="{893BDC7C-832B-D947-AB95-759ACC3F4E34}" destId="{FA318C10-494E-1240-BD3B-F074FEB5E5CB}" srcOrd="0" destOrd="0" parTransId="{409CBAF5-D29A-ED4B-9028-093E92BA362A}" sibTransId="{381D500F-4101-A046-955A-18CE47C13B31}"/>
    <dgm:cxn modelId="{746D98CF-7703-BB49-81B6-78F5FC2167A0}" type="presOf" srcId="{B6245E3B-0ED2-CD4C-9858-A5FBE47C7842}" destId="{C0972F01-3141-F645-9621-3441FAE569AC}" srcOrd="0" destOrd="0" presId="urn:microsoft.com/office/officeart/2005/8/layout/vList2"/>
    <dgm:cxn modelId="{0C1C1918-2A7A-4646-80FC-1EF8B4AF8EC6}" type="presOf" srcId="{3D022D6C-D7FB-4F4E-9CC0-6310BAF008BA}" destId="{84FEF5AC-73A3-764F-A9FB-C2939CD5F9E4}" srcOrd="0" destOrd="0" presId="urn:microsoft.com/office/officeart/2005/8/layout/vList2"/>
    <dgm:cxn modelId="{575FFDDE-FA9C-6D43-B1F9-570F2B307BB5}" srcId="{893BDC7C-832B-D947-AB95-759ACC3F4E34}" destId="{3D022D6C-D7FB-4F4E-9CC0-6310BAF008BA}" srcOrd="1" destOrd="0" parTransId="{F67EF1EB-A021-D147-9884-66AF19DDE2C1}" sibTransId="{D078D761-F918-A04B-BC17-81CC924D6909}"/>
    <dgm:cxn modelId="{70A94495-AE0A-8948-8C2C-6D7B185BD58F}" type="presParOf" srcId="{2C5968B5-F711-9444-AF92-229A924F2DA6}" destId="{DB0FAF82-D929-1344-BBCA-DCD0998C6B55}" srcOrd="0" destOrd="0" presId="urn:microsoft.com/office/officeart/2005/8/layout/vList2"/>
    <dgm:cxn modelId="{20DD44C9-7D91-104C-882D-0ED62B49B2CF}" type="presParOf" srcId="{2C5968B5-F711-9444-AF92-229A924F2DA6}" destId="{913FFA84-6589-3843-9141-11F011DE919C}" srcOrd="1" destOrd="0" presId="urn:microsoft.com/office/officeart/2005/8/layout/vList2"/>
    <dgm:cxn modelId="{07D8FB31-8F62-154C-8125-21659C68E5CE}" type="presParOf" srcId="{2C5968B5-F711-9444-AF92-229A924F2DA6}" destId="{84FEF5AC-73A3-764F-A9FB-C2939CD5F9E4}" srcOrd="2" destOrd="0" presId="urn:microsoft.com/office/officeart/2005/8/layout/vList2"/>
    <dgm:cxn modelId="{209DEFAE-74B7-1F4D-A06E-8EDA20766C25}" type="presParOf" srcId="{2C5968B5-F711-9444-AF92-229A924F2DA6}" destId="{84D59271-77EA-EE41-A7AE-492CAF78B778}" srcOrd="3" destOrd="0" presId="urn:microsoft.com/office/officeart/2005/8/layout/vList2"/>
    <dgm:cxn modelId="{3B03883A-6250-2046-AA04-E0EE1D97A113}" type="presParOf" srcId="{2C5968B5-F711-9444-AF92-229A924F2DA6}" destId="{C0972F01-3141-F645-9621-3441FAE569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41B97-68C4-E640-AB79-6ADEC1EB7C99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B658E-A4C3-BF43-8EEA-7B83984CB9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175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B658E-A4C3-BF43-8EEA-7B83984CB9A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328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 </a:t>
            </a:r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716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049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22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60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400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847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487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40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12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60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51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92F2-B25A-B648-A913-55CB5D8B0547}" type="datetimeFigureOut">
              <a:rPr kumimoji="1" lang="zh-TW" altLang="en-US" smtClean="0"/>
              <a:t>2017/5/1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1A4A-BC57-AD48-A886-B04BA620100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78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b="1" dirty="0" smtClean="0"/>
              <a:t>Warehouse Layout</a:t>
            </a:r>
            <a:endParaRPr kumimoji="1" lang="zh-TW" altLang="en-US" b="1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b="1" dirty="0" smtClean="0">
              <a:latin typeface="Apple LiGothic Medium"/>
              <a:ea typeface="Apple LiGothic Medium"/>
              <a:cs typeface="Apple Li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9342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Solution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92858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Let 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F</a:t>
            </a:r>
            <a:r>
              <a:rPr kumimoji="1" lang="en-US" altLang="zh-TW" i="1" baseline="-25000" dirty="0" smtClean="0">
                <a:solidFill>
                  <a:srgbClr val="FF0000"/>
                </a:solidFill>
              </a:rPr>
              <a:t>i</a:t>
            </a:r>
            <a:r>
              <a:rPr kumimoji="1" lang="en-US" altLang="zh-TW" dirty="0" smtClean="0"/>
              <a:t> be the total number of grids required to store item </a:t>
            </a:r>
            <a:r>
              <a:rPr kumimoji="1" lang="en-US" altLang="zh-TW" dirty="0" err="1" smtClean="0"/>
              <a:t>i</a:t>
            </a:r>
            <a:r>
              <a:rPr kumimoji="1" lang="en-US" altLang="zh-TW" dirty="0" smtClean="0"/>
              <a:t>. For simplicity, </a:t>
            </a:r>
          </a:p>
          <a:p>
            <a:r>
              <a:rPr kumimoji="1" lang="en-US" altLang="zh-TW" dirty="0" smtClean="0"/>
              <a:t>Let </a:t>
            </a:r>
            <a:r>
              <a:rPr kumimoji="1" lang="en-US" altLang="zh-TW" i="1" dirty="0" err="1" smtClean="0">
                <a:solidFill>
                  <a:srgbClr val="FF0000"/>
                </a:solidFill>
              </a:rPr>
              <a:t>d</a:t>
            </a:r>
            <a:r>
              <a:rPr kumimoji="1" lang="en-US" altLang="zh-TW" i="1" baseline="-25000" dirty="0" err="1" smtClean="0">
                <a:solidFill>
                  <a:srgbClr val="FF0000"/>
                </a:solidFill>
              </a:rPr>
              <a:t>kj</a:t>
            </a:r>
            <a:r>
              <a:rPr kumimoji="1" lang="en-US" altLang="zh-TW" dirty="0" smtClean="0"/>
              <a:t> be the distance between </a:t>
            </a:r>
            <a:r>
              <a:rPr kumimoji="1" lang="en-US" altLang="zh-TW" b="1" dirty="0" smtClean="0"/>
              <a:t>dock k</a:t>
            </a:r>
            <a:r>
              <a:rPr kumimoji="1" lang="en-US" altLang="zh-TW" dirty="0" smtClean="0"/>
              <a:t> and the center of </a:t>
            </a:r>
            <a:r>
              <a:rPr kumimoji="1" lang="en-US" altLang="zh-TW" b="1" dirty="0" smtClean="0"/>
              <a:t>gird j</a:t>
            </a:r>
            <a:r>
              <a:rPr kumimoji="1" lang="en-US" altLang="zh-TW" dirty="0" smtClean="0"/>
              <a:t>. </a:t>
            </a:r>
          </a:p>
          <a:p>
            <a:r>
              <a:rPr kumimoji="1" lang="en-US" altLang="zh-TW" dirty="0" smtClean="0"/>
              <a:t>Transportation cost :  </a:t>
            </a:r>
            <a:r>
              <a:rPr kumimoji="1" lang="en-US" altLang="zh-TW" i="1" dirty="0" err="1" smtClean="0">
                <a:solidFill>
                  <a:srgbClr val="FF0000"/>
                </a:solidFill>
              </a:rPr>
              <a:t>w</a:t>
            </a:r>
            <a:r>
              <a:rPr kumimoji="1" lang="en-US" altLang="zh-TW" i="1" baseline="-25000" dirty="0" err="1" smtClean="0">
                <a:solidFill>
                  <a:srgbClr val="FF0000"/>
                </a:solidFill>
              </a:rPr>
              <a:t>ik</a:t>
            </a:r>
            <a:r>
              <a:rPr kumimoji="1" lang="en-US" altLang="zh-TW" i="1" baseline="-25000" dirty="0" smtClean="0">
                <a:solidFill>
                  <a:srgbClr val="FF0000"/>
                </a:solidFill>
              </a:rPr>
              <a:t>  </a:t>
            </a:r>
            <a:r>
              <a:rPr kumimoji="1" lang="en-US" altLang="zh-TW" dirty="0" smtClean="0"/>
              <a:t>*</a:t>
            </a:r>
            <a:r>
              <a:rPr kumimoji="1" lang="en-US" altLang="zh-TW" i="1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i="1" dirty="0" err="1" smtClean="0">
                <a:solidFill>
                  <a:srgbClr val="FF0000"/>
                </a:solidFill>
              </a:rPr>
              <a:t>d</a:t>
            </a:r>
            <a:r>
              <a:rPr kumimoji="1" lang="en-US" altLang="zh-TW" i="1" baseline="-25000" dirty="0" err="1" smtClean="0">
                <a:solidFill>
                  <a:srgbClr val="FF0000"/>
                </a:solidFill>
              </a:rPr>
              <a:t>kj</a:t>
            </a:r>
            <a:endParaRPr kumimoji="1" lang="en-US" altLang="zh-TW" dirty="0" smtClean="0"/>
          </a:p>
          <a:p>
            <a:r>
              <a:rPr kumimoji="1" lang="en-US" altLang="zh-TW" dirty="0" smtClean="0"/>
              <a:t>Average cost for locating item </a:t>
            </a:r>
            <a:r>
              <a:rPr kumimoji="1" lang="en-US" altLang="zh-TW" dirty="0" err="1" smtClean="0"/>
              <a:t>i</a:t>
            </a:r>
            <a:r>
              <a:rPr kumimoji="1" lang="en-US" altLang="zh-TW" dirty="0" smtClean="0"/>
              <a:t> in grid j</a:t>
            </a:r>
            <a:endParaRPr kumimoji="1"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496534"/>
              </p:ext>
            </p:extLst>
          </p:nvPr>
        </p:nvGraphicFramePr>
        <p:xfrm>
          <a:off x="5165491" y="1819856"/>
          <a:ext cx="14081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方程式" r:id="rId3" imgW="710891" imgH="291973" progId="Equation.3">
                  <p:embed/>
                </p:oleObj>
              </mc:Choice>
              <mc:Fallback>
                <p:oleObj name="方程式" r:id="rId3" imgW="710891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491" y="1819856"/>
                        <a:ext cx="1408113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422590"/>
              </p:ext>
            </p:extLst>
          </p:nvPr>
        </p:nvGraphicFramePr>
        <p:xfrm>
          <a:off x="3417161" y="4465554"/>
          <a:ext cx="21669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方程式" r:id="rId5" imgW="1028254" imgH="444307" progId="Equation.3">
                  <p:embed/>
                </p:oleObj>
              </mc:Choice>
              <mc:Fallback>
                <p:oleObj name="方程式" r:id="rId5" imgW="1028254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61" y="4465554"/>
                        <a:ext cx="216693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771576" y="5882342"/>
            <a:ext cx="5868161" cy="400110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表示</a:t>
            </a:r>
            <a:r>
              <a:rPr kumimoji="1"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item </a:t>
            </a:r>
            <a:r>
              <a:rPr kumimoji="1" lang="en-US" altLang="zh-TW" sz="2000" dirty="0" err="1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i</a:t>
            </a:r>
            <a:r>
              <a:rPr kumimoji="1"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 </a:t>
            </a:r>
            <a:r>
              <a:rPr kumimoji="1"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在單一</a:t>
            </a:r>
            <a:r>
              <a:rPr kumimoji="1"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grid j </a:t>
            </a:r>
            <a:r>
              <a:rPr kumimoji="1"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下的平均成本</a:t>
            </a:r>
            <a:endParaRPr kumimoji="1" lang="zh-TW" altLang="en-US" sz="2000" dirty="0">
              <a:solidFill>
                <a:schemeClr val="accent1">
                  <a:lumMod val="7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982128" y="4465554"/>
            <a:ext cx="407619" cy="936625"/>
          </a:xfrm>
          <a:prstGeom prst="roundRect">
            <a:avLst/>
          </a:prstGeom>
          <a:noFill/>
          <a:ln w="19050" cmpd="sng"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2" name="直線箭頭接點 11"/>
          <p:cNvCxnSpPr>
            <a:stCxn id="10" idx="2"/>
            <a:endCxn id="9" idx="0"/>
          </p:cNvCxnSpPr>
          <p:nvPr/>
        </p:nvCxnSpPr>
        <p:spPr>
          <a:xfrm>
            <a:off x="4185938" y="5402179"/>
            <a:ext cx="519719" cy="480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Because of…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843783"/>
          </a:xfrm>
        </p:spPr>
        <p:txBody>
          <a:bodyPr/>
          <a:lstStyle/>
          <a:p>
            <a:r>
              <a:rPr kumimoji="1" lang="en-US" altLang="zh-TW" dirty="0" smtClean="0"/>
              <a:t>Many grid -&gt;  what will you think of?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67" y="2851855"/>
            <a:ext cx="25527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55" y="2243667"/>
            <a:ext cx="4120444" cy="41204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8" y="2044765"/>
            <a:ext cx="7507111" cy="46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Solution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54393"/>
            <a:ext cx="8229600" cy="2069748"/>
          </a:xfrm>
        </p:spPr>
        <p:txBody>
          <a:bodyPr/>
          <a:lstStyle/>
          <a:p>
            <a:r>
              <a:rPr kumimoji="1" lang="en-US" altLang="zh-TW" dirty="0" smtClean="0"/>
              <a:t>We can transform this question to      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Transportation Problem</a:t>
            </a:r>
          </a:p>
          <a:p>
            <a:r>
              <a:rPr kumimoji="1" lang="en-US" altLang="zh-TW" dirty="0" smtClean="0"/>
              <a:t>Objective</a:t>
            </a:r>
            <a:endParaRPr kumimoji="1" lang="zh-TW" altLang="en-US" dirty="0"/>
          </a:p>
        </p:txBody>
      </p:sp>
      <p:graphicFrame>
        <p:nvGraphicFramePr>
          <p:cNvPr id="4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617893"/>
              </p:ext>
            </p:extLst>
          </p:nvPr>
        </p:nvGraphicFramePr>
        <p:xfrm>
          <a:off x="3173412" y="2289267"/>
          <a:ext cx="2737069" cy="1034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方程式" r:id="rId3" imgW="1219200" imgH="495300" progId="Equation.3">
                  <p:embed/>
                </p:oleObj>
              </mc:Choice>
              <mc:Fallback>
                <p:oleObj name="方程式" r:id="rId3" imgW="1219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12" y="2289267"/>
                        <a:ext cx="2737069" cy="1034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073486"/>
              </p:ext>
            </p:extLst>
          </p:nvPr>
        </p:nvGraphicFramePr>
        <p:xfrm>
          <a:off x="1944032" y="3010542"/>
          <a:ext cx="5126596" cy="2838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方程式" r:id="rId5" imgW="2895600" imgH="1689100" progId="Equation.3">
                  <p:embed/>
                </p:oleObj>
              </mc:Choice>
              <mc:Fallback>
                <p:oleObj name="方程式" r:id="rId5" imgW="2895600" imgH="168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032" y="3010542"/>
                        <a:ext cx="5126596" cy="2838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964966"/>
              </p:ext>
            </p:extLst>
          </p:nvPr>
        </p:nvGraphicFramePr>
        <p:xfrm>
          <a:off x="2328438" y="5808294"/>
          <a:ext cx="5889051" cy="872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方程式" r:id="rId7" imgW="2882900" imgH="482600" progId="Equation.3">
                  <p:embed/>
                </p:oleObj>
              </mc:Choice>
              <mc:Fallback>
                <p:oleObj name="方程式" r:id="rId7" imgW="2882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8438" y="5808294"/>
                        <a:ext cx="5889051" cy="872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80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Transformation Problem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747786" cy="4876482"/>
          </a:xfrm>
        </p:spPr>
        <p:txBody>
          <a:bodyPr>
            <a:normAutofit/>
          </a:bodyPr>
          <a:lstStyle/>
          <a:p>
            <a:r>
              <a:rPr kumimoji="1" lang="en-US" altLang="zh-TW" sz="2400" dirty="0" smtClean="0"/>
              <a:t>Node</a:t>
            </a:r>
            <a:r>
              <a:rPr kumimoji="1" lang="zh-TW" altLang="en-US" sz="2400" dirty="0" smtClean="0"/>
              <a:t> </a:t>
            </a:r>
            <a:r>
              <a:rPr kumimoji="1" lang="zh-TW" altLang="zh-TW" sz="2400" dirty="0" smtClean="0"/>
              <a:t>i</a:t>
            </a:r>
            <a:r>
              <a:rPr kumimoji="1" lang="en-US" altLang="zh-TW" sz="2400" dirty="0" smtClean="0"/>
              <a:t> : item I </a:t>
            </a:r>
            <a:r>
              <a:rPr kumimoji="1" lang="zh-TW" altLang="en-US" sz="2400" dirty="0" smtClean="0"/>
              <a:t> </a:t>
            </a:r>
            <a:endParaRPr kumimoji="1" lang="en-US" altLang="zh-TW" sz="2400" dirty="0" smtClean="0"/>
          </a:p>
          <a:p>
            <a:r>
              <a:rPr kumimoji="1" lang="en-US" altLang="zh-TW" sz="2400" dirty="0"/>
              <a:t>N</a:t>
            </a:r>
            <a:r>
              <a:rPr kumimoji="1" lang="en-US" altLang="zh-TW" sz="2400" dirty="0" smtClean="0"/>
              <a:t>ode</a:t>
            </a:r>
            <a:r>
              <a:rPr kumimoji="1" lang="zh-TW" altLang="en-US" sz="2400" dirty="0" smtClean="0"/>
              <a:t> </a:t>
            </a:r>
            <a:r>
              <a:rPr kumimoji="1" lang="zh-TW" altLang="zh-TW" sz="2400" dirty="0" smtClean="0"/>
              <a:t>j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: storage</a:t>
            </a:r>
            <a:r>
              <a:rPr kumimoji="1" lang="zh-TW" altLang="en-US" sz="2400" dirty="0" smtClean="0"/>
              <a:t> </a:t>
            </a:r>
            <a:r>
              <a:rPr kumimoji="1" lang="en-US" altLang="zh-TW" sz="2400" dirty="0" smtClean="0"/>
              <a:t>grid j</a:t>
            </a:r>
            <a:r>
              <a:rPr kumimoji="1" lang="zh-TW" altLang="en-US" sz="2400" dirty="0" smtClean="0"/>
              <a:t> </a:t>
            </a:r>
            <a:endParaRPr kumimoji="1" lang="en-US" altLang="zh-TW" sz="2400" dirty="0" smtClean="0"/>
          </a:p>
          <a:p>
            <a:pPr marL="0" indent="0">
              <a:buNone/>
            </a:pPr>
            <a:endParaRPr kumimoji="1" lang="en-US" altLang="zh-TW" sz="2400" dirty="0" smtClean="0"/>
          </a:p>
          <a:p>
            <a:r>
              <a:rPr kumimoji="1" lang="en-US" altLang="zh-TW" sz="2400" dirty="0" smtClean="0"/>
              <a:t>Each arc’s cost = </a:t>
            </a:r>
            <a:r>
              <a:rPr kumimoji="1" lang="en-US" altLang="zh-TW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TW" sz="2400" b="1" dirty="0" err="1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kumimoji="1" lang="en-US" altLang="zh-TW" sz="24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ij</a:t>
            </a:r>
            <a:r>
              <a:rPr kumimoji="1" lang="en-US" altLang="zh-TW" sz="2400" b="1" baseline="-25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en-US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TW" sz="2400" b="1" dirty="0" err="1" smtClean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kumimoji="1" lang="en-US" altLang="zh-TW" sz="24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ij</a:t>
            </a:r>
            <a:endParaRPr kumimoji="1" lang="zh-TW" altLang="en-US" sz="2400" dirty="0" smtClean="0"/>
          </a:p>
          <a:p>
            <a:pPr>
              <a:lnSpc>
                <a:spcPct val="120000"/>
              </a:lnSpc>
            </a:pPr>
            <a:r>
              <a:rPr kumimoji="1" lang="en-US" altLang="zh-TW" sz="2400" dirty="0" smtClean="0"/>
              <a:t>Minimize the </a:t>
            </a:r>
            <a:r>
              <a:rPr kumimoji="1" lang="en-US" altLang="zh-TW" sz="2400" b="1" dirty="0" smtClean="0"/>
              <a:t>Transportation cost </a:t>
            </a:r>
          </a:p>
          <a:p>
            <a:pPr>
              <a:lnSpc>
                <a:spcPct val="120000"/>
              </a:lnSpc>
            </a:pPr>
            <a:r>
              <a:rPr kumimoji="1" lang="en-US" altLang="zh-TW" sz="2400" dirty="0" smtClean="0"/>
              <a:t>Solution</a:t>
            </a:r>
          </a:p>
          <a:p>
            <a:pPr lvl="1"/>
            <a:r>
              <a:rPr lang="en-US" altLang="zh-TW" sz="2000" dirty="0"/>
              <a:t>Dual Simplex </a:t>
            </a:r>
            <a:r>
              <a:rPr lang="en-US" altLang="zh-TW" sz="2000" dirty="0" smtClean="0"/>
              <a:t>Method</a:t>
            </a:r>
            <a:endParaRPr lang="en-US" altLang="zh-TW" sz="2000" dirty="0"/>
          </a:p>
          <a:p>
            <a:pPr lvl="1"/>
            <a:r>
              <a:rPr lang="en-US" altLang="zh-TW" sz="2000" dirty="0" smtClean="0"/>
              <a:t>Phase </a:t>
            </a:r>
            <a:r>
              <a:rPr lang="en-US" altLang="zh-TW" sz="2000" dirty="0"/>
              <a:t>Two </a:t>
            </a:r>
            <a:r>
              <a:rPr lang="en-US" altLang="zh-TW" sz="2000" dirty="0" smtClean="0"/>
              <a:t>Method</a:t>
            </a:r>
            <a:endParaRPr lang="en-US" altLang="zh-TW" sz="2000" dirty="0"/>
          </a:p>
          <a:p>
            <a:pPr lvl="1"/>
            <a:r>
              <a:rPr lang="en-US" altLang="zh-TW" sz="2000" dirty="0" smtClean="0"/>
              <a:t>Bounded </a:t>
            </a:r>
            <a:r>
              <a:rPr lang="en-US" altLang="zh-TW" sz="2000" dirty="0"/>
              <a:t>Simplex </a:t>
            </a:r>
            <a:r>
              <a:rPr lang="en-US" altLang="zh-TW" sz="2000" dirty="0" smtClean="0"/>
              <a:t>Method</a:t>
            </a:r>
          </a:p>
          <a:p>
            <a:pPr lvl="1"/>
            <a:r>
              <a:rPr lang="en-US" altLang="zh-TW" sz="2000" dirty="0" smtClean="0"/>
              <a:t>Big </a:t>
            </a:r>
            <a:r>
              <a:rPr lang="en-US" altLang="zh-TW" sz="2000" dirty="0"/>
              <a:t>M Method. </a:t>
            </a:r>
          </a:p>
          <a:p>
            <a:pPr lvl="1"/>
            <a:endParaRPr kumimoji="1" lang="en-US" altLang="zh-TW" sz="2000" b="1" dirty="0" smtClean="0"/>
          </a:p>
        </p:txBody>
      </p:sp>
      <p:sp>
        <p:nvSpPr>
          <p:cNvPr id="5" name="橢圓 4"/>
          <p:cNvSpPr/>
          <p:nvPr/>
        </p:nvSpPr>
        <p:spPr>
          <a:xfrm>
            <a:off x="5946904" y="223018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946904" y="362734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5946904" y="484370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7765513" y="177298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7765513" y="294154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7765513" y="416459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7765513" y="539353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16" name="直線箭頭接點 15"/>
          <p:cNvCxnSpPr>
            <a:stCxn id="5" idx="6"/>
            <a:endCxn id="8" idx="2"/>
          </p:cNvCxnSpPr>
          <p:nvPr/>
        </p:nvCxnSpPr>
        <p:spPr>
          <a:xfrm flipV="1">
            <a:off x="6404104" y="2001584"/>
            <a:ext cx="1361409" cy="4572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>
            <a:stCxn id="5" idx="6"/>
            <a:endCxn id="9" idx="2"/>
          </p:cNvCxnSpPr>
          <p:nvPr/>
        </p:nvCxnSpPr>
        <p:spPr>
          <a:xfrm>
            <a:off x="6404104" y="2458784"/>
            <a:ext cx="1361409" cy="71135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/>
          <p:cNvCxnSpPr>
            <a:stCxn id="6" idx="6"/>
            <a:endCxn id="9" idx="2"/>
          </p:cNvCxnSpPr>
          <p:nvPr/>
        </p:nvCxnSpPr>
        <p:spPr>
          <a:xfrm flipV="1">
            <a:off x="6404104" y="3170140"/>
            <a:ext cx="1361409" cy="6858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6"/>
            <a:endCxn id="9" idx="2"/>
          </p:cNvCxnSpPr>
          <p:nvPr/>
        </p:nvCxnSpPr>
        <p:spPr>
          <a:xfrm flipV="1">
            <a:off x="6404104" y="3170140"/>
            <a:ext cx="1361409" cy="190216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7" idx="6"/>
            <a:endCxn id="14" idx="2"/>
          </p:cNvCxnSpPr>
          <p:nvPr/>
        </p:nvCxnSpPr>
        <p:spPr>
          <a:xfrm>
            <a:off x="6404104" y="5072304"/>
            <a:ext cx="1361409" cy="54983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stCxn id="7" idx="6"/>
            <a:endCxn id="10" idx="2"/>
          </p:cNvCxnSpPr>
          <p:nvPr/>
        </p:nvCxnSpPr>
        <p:spPr>
          <a:xfrm flipV="1">
            <a:off x="6404104" y="4393196"/>
            <a:ext cx="1361409" cy="67910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946904" y="1525360"/>
            <a:ext cx="3981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 err="1" smtClean="0"/>
              <a:t>i</a:t>
            </a:r>
            <a:endParaRPr kumimoji="1" lang="zh-TW" altLang="en-US" sz="3200" i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805211" y="1125250"/>
            <a:ext cx="4175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 err="1"/>
              <a:t>j</a:t>
            </a:r>
            <a:endParaRPr kumimoji="1" lang="zh-TW" altLang="en-US" sz="3200" i="1" dirty="0"/>
          </a:p>
        </p:txBody>
      </p:sp>
      <p:grpSp>
        <p:nvGrpSpPr>
          <p:cNvPr id="39" name="群組 38"/>
          <p:cNvGrpSpPr/>
          <p:nvPr/>
        </p:nvGrpSpPr>
        <p:grpSpPr>
          <a:xfrm>
            <a:off x="6129153" y="5622139"/>
            <a:ext cx="58284" cy="350519"/>
            <a:chOff x="6129153" y="5622139"/>
            <a:chExt cx="58284" cy="350519"/>
          </a:xfrm>
        </p:grpSpPr>
        <p:sp>
          <p:nvSpPr>
            <p:cNvPr id="30" name="橢圓 29"/>
            <p:cNvSpPr/>
            <p:nvPr/>
          </p:nvSpPr>
          <p:spPr>
            <a:xfrm>
              <a:off x="6129153" y="5622139"/>
              <a:ext cx="58284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129153" y="5774539"/>
              <a:ext cx="58284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6129153" y="5926939"/>
              <a:ext cx="58284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7981312" y="6126163"/>
            <a:ext cx="58284" cy="350519"/>
            <a:chOff x="7923028" y="6347308"/>
            <a:chExt cx="58284" cy="350519"/>
          </a:xfrm>
        </p:grpSpPr>
        <p:sp>
          <p:nvSpPr>
            <p:cNvPr id="35" name="橢圓 34"/>
            <p:cNvSpPr/>
            <p:nvPr/>
          </p:nvSpPr>
          <p:spPr>
            <a:xfrm>
              <a:off x="7923028" y="6347308"/>
              <a:ext cx="58284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923028" y="6499708"/>
              <a:ext cx="58284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7923028" y="6652108"/>
              <a:ext cx="58284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1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32" y="2598832"/>
            <a:ext cx="4270715" cy="3321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內容版面配置區 2"/>
          <p:cNvSpPr txBox="1">
            <a:spLocks/>
          </p:cNvSpPr>
          <p:nvPr/>
        </p:nvSpPr>
        <p:spPr>
          <a:xfrm>
            <a:off x="457200" y="1140111"/>
            <a:ext cx="8229600" cy="13780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en-US" altLang="zh-TW" sz="8800" dirty="0" smtClean="0">
                <a:latin typeface="Noto Sans T Chinese Black Bold"/>
                <a:cs typeface="Noto Sans T Chinese Black Bold"/>
              </a:rPr>
              <a:t>Thank</a:t>
            </a:r>
            <a:r>
              <a:rPr kumimoji="1" lang="zh-TW" altLang="en-US" sz="8800" dirty="0" smtClean="0">
                <a:latin typeface="Noto Sans T Chinese Black Bold"/>
                <a:cs typeface="Noto Sans T Chinese Black Bold"/>
              </a:rPr>
              <a:t> </a:t>
            </a:r>
            <a:r>
              <a:rPr kumimoji="1" lang="en-US" altLang="zh-TW" sz="8800" dirty="0" smtClean="0">
                <a:latin typeface="Noto Sans T Chinese Black Bold"/>
                <a:cs typeface="Noto Sans T Chinese Black Bold"/>
              </a:rPr>
              <a:t>you</a:t>
            </a:r>
            <a:endParaRPr kumimoji="1" lang="zh-TW" altLang="en-US" sz="8800" dirty="0">
              <a:latin typeface="Noto Sans T Chinese Black Bold"/>
              <a:cs typeface="Noto Sans T Chinese Black Bold"/>
            </a:endParaRPr>
          </a:p>
        </p:txBody>
      </p:sp>
    </p:spTree>
    <p:extLst>
      <p:ext uri="{BB962C8B-B14F-4D97-AF65-F5344CB8AC3E}">
        <p14:creationId xmlns:p14="http://schemas.microsoft.com/office/powerpoint/2010/main" val="335012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0341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82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61805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Arial" charset="0"/>
                <a:ea typeface="標楷體" charset="0"/>
              </a:rPr>
              <a:t>A warehouse typically is configured with </a:t>
            </a:r>
            <a:r>
              <a:rPr lang="en-US" altLang="zh-TW" sz="2800" b="1" dirty="0" smtClean="0">
                <a:latin typeface="Arial" charset="0"/>
                <a:ea typeface="標楷體" charset="0"/>
              </a:rPr>
              <a:t>docks</a:t>
            </a:r>
            <a:r>
              <a:rPr lang="en-US" altLang="zh-TW" sz="2800" dirty="0" smtClean="0">
                <a:latin typeface="Arial" charset="0"/>
                <a:ea typeface="標楷體" charset="0"/>
              </a:rPr>
              <a:t> for loading and unloading goods and with </a:t>
            </a:r>
            <a:r>
              <a:rPr lang="en-US" altLang="zh-TW" sz="2800" b="1" dirty="0" smtClean="0">
                <a:latin typeface="Arial" charset="0"/>
                <a:ea typeface="標楷體" charset="0"/>
              </a:rPr>
              <a:t>open areas</a:t>
            </a:r>
            <a:r>
              <a:rPr lang="en-US" altLang="zh-TW" sz="2800" dirty="0" smtClean="0">
                <a:latin typeface="Arial" charset="0"/>
                <a:ea typeface="標楷體" charset="0"/>
              </a:rPr>
              <a:t> for storing the goods.</a:t>
            </a:r>
          </a:p>
          <a:p>
            <a:pPr lvl="3"/>
            <a:endParaRPr lang="en-US" altLang="zh-TW" sz="1800" dirty="0" smtClean="0">
              <a:latin typeface="Arial" charset="0"/>
              <a:ea typeface="標楷體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5" y="2807779"/>
            <a:ext cx="8686800" cy="4050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22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4708525"/>
          </a:xfrm>
        </p:spPr>
        <p:txBody>
          <a:bodyPr/>
          <a:lstStyle/>
          <a:p>
            <a:r>
              <a:rPr lang="en-US" altLang="zh-TW" sz="2800" dirty="0" smtClean="0">
                <a:latin typeface="Arial" charset="0"/>
                <a:ea typeface="標楷體" charset="0"/>
              </a:rPr>
              <a:t>The staff must decide where to locate each of the goods to </a:t>
            </a:r>
            <a:r>
              <a:rPr lang="en-US" altLang="zh-TW" sz="2800" b="1" dirty="0" smtClean="0">
                <a:solidFill>
                  <a:srgbClr val="FF0000"/>
                </a:solidFill>
                <a:latin typeface="Arial" charset="0"/>
                <a:ea typeface="標楷體" charset="0"/>
              </a:rPr>
              <a:t>minimize the cost </a:t>
            </a:r>
            <a:r>
              <a:rPr lang="en-US" altLang="zh-TW" sz="2800" dirty="0" smtClean="0">
                <a:latin typeface="Arial" charset="0"/>
                <a:ea typeface="標楷體" charset="0"/>
              </a:rPr>
              <a:t>of transporting items between </a:t>
            </a:r>
            <a:r>
              <a:rPr lang="en-US" altLang="zh-TW" sz="2800" b="1" dirty="0" smtClean="0">
                <a:latin typeface="Arial" charset="0"/>
                <a:ea typeface="標楷體" charset="0"/>
              </a:rPr>
              <a:t>docks</a:t>
            </a:r>
            <a:r>
              <a:rPr lang="en-US" altLang="zh-TW" sz="2800" dirty="0" smtClean="0">
                <a:latin typeface="Arial" charset="0"/>
                <a:ea typeface="標楷體" charset="0"/>
              </a:rPr>
              <a:t> and </a:t>
            </a:r>
            <a:r>
              <a:rPr lang="en-US" altLang="zh-TW" sz="2800" b="1" dirty="0" smtClean="0">
                <a:latin typeface="Arial" charset="0"/>
                <a:ea typeface="標楷體" charset="0"/>
              </a:rPr>
              <a:t>storage areas</a:t>
            </a:r>
          </a:p>
          <a:p>
            <a:pPr lvl="1"/>
            <a:r>
              <a:rPr kumimoji="1" lang="en-US" altLang="zh-TW" sz="2400" dirty="0" smtClean="0"/>
              <a:t>(1) accessing the good and transferring it to the dock for </a:t>
            </a:r>
            <a:r>
              <a:rPr kumimoji="1" lang="en-US" altLang="zh-TW" sz="2400" b="1" dirty="0" smtClean="0"/>
              <a:t>loading</a:t>
            </a:r>
          </a:p>
          <a:p>
            <a:pPr lvl="1"/>
            <a:r>
              <a:rPr kumimoji="1" lang="en-US" altLang="zh-TW" sz="2400" dirty="0" smtClean="0"/>
              <a:t>(2) </a:t>
            </a:r>
            <a:r>
              <a:rPr kumimoji="1" lang="en-US" altLang="zh-TW" sz="2400" b="1" dirty="0" smtClean="0"/>
              <a:t>unloading</a:t>
            </a:r>
            <a:r>
              <a:rPr kumimoji="1" lang="en-US" altLang="zh-TW" sz="2400" dirty="0" smtClean="0"/>
              <a:t> the good from dock and transferring it to  the storage area</a:t>
            </a:r>
            <a:endParaRPr kumimoji="1" lang="zh-TW" altLang="en-US" sz="2400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43" y="4537080"/>
            <a:ext cx="5715000" cy="21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4361805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Arial" charset="0"/>
                <a:ea typeface="標楷體" charset="0"/>
              </a:rPr>
              <a:t>The staff must decide where to locate each of the goods to </a:t>
            </a:r>
            <a:r>
              <a:rPr lang="en-US" altLang="zh-TW" sz="2800" b="1" dirty="0" smtClean="0">
                <a:solidFill>
                  <a:srgbClr val="FF0000"/>
                </a:solidFill>
                <a:latin typeface="Arial" charset="0"/>
                <a:ea typeface="標楷體" charset="0"/>
              </a:rPr>
              <a:t>minimize the cost </a:t>
            </a:r>
            <a:r>
              <a:rPr lang="en-US" altLang="zh-TW" sz="2800" dirty="0" smtClean="0">
                <a:latin typeface="Arial" charset="0"/>
                <a:ea typeface="標楷體" charset="0"/>
              </a:rPr>
              <a:t>of transporting items between </a:t>
            </a:r>
            <a:r>
              <a:rPr lang="en-US" altLang="zh-TW" sz="2800" b="1" dirty="0" smtClean="0">
                <a:latin typeface="Arial" charset="0"/>
                <a:ea typeface="標楷體" charset="0"/>
              </a:rPr>
              <a:t>docks</a:t>
            </a:r>
            <a:r>
              <a:rPr lang="en-US" altLang="zh-TW" sz="2800" dirty="0" smtClean="0">
                <a:latin typeface="Arial" charset="0"/>
                <a:ea typeface="標楷體" charset="0"/>
              </a:rPr>
              <a:t> and </a:t>
            </a:r>
            <a:r>
              <a:rPr lang="en-US" altLang="zh-TW" sz="2800" b="1" dirty="0" smtClean="0">
                <a:latin typeface="Arial" charset="0"/>
                <a:ea typeface="標楷體" charset="0"/>
              </a:rPr>
              <a:t>storage areas</a:t>
            </a:r>
          </a:p>
          <a:p>
            <a:pPr lvl="3"/>
            <a:endParaRPr lang="en-US" altLang="zh-TW" sz="1800" dirty="0" smtClean="0">
              <a:latin typeface="Arial" charset="0"/>
              <a:ea typeface="標楷體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5" y="2807779"/>
            <a:ext cx="8686800" cy="4050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橢圓 4"/>
          <p:cNvSpPr/>
          <p:nvPr/>
        </p:nvSpPr>
        <p:spPr>
          <a:xfrm rot="1717771">
            <a:off x="857075" y="3757415"/>
            <a:ext cx="4636626" cy="109813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/>
          <p:cNvSpPr/>
          <p:nvPr/>
        </p:nvSpPr>
        <p:spPr>
          <a:xfrm rot="186480">
            <a:off x="5133875" y="2808866"/>
            <a:ext cx="3532263" cy="857998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2571137" y="2927404"/>
            <a:ext cx="2367328" cy="3437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/>
          <p:cNvSpPr/>
          <p:nvPr/>
        </p:nvSpPr>
        <p:spPr>
          <a:xfrm rot="9168637">
            <a:off x="4799658" y="4042361"/>
            <a:ext cx="1852258" cy="34377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4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Problem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kumimoji="1" lang="en-US" altLang="zh-TW" dirty="0" smtClean="0"/>
              <a:t>Paper</a:t>
            </a:r>
          </a:p>
          <a:p>
            <a:pPr lvl="1"/>
            <a:r>
              <a:rPr kumimoji="1" lang="en-US" altLang="zh-TW" dirty="0" smtClean="0"/>
              <a:t>Locational analysis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652888"/>
            <a:ext cx="51435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Mathematical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Definition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01433"/>
            <a:ext cx="8229600" cy="3763178"/>
          </a:xfrm>
        </p:spPr>
        <p:txBody>
          <a:bodyPr/>
          <a:lstStyle/>
          <a:p>
            <a:r>
              <a:rPr kumimoji="1" lang="en-US" altLang="zh-TW" dirty="0" smtClean="0"/>
              <a:t>Assumption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The company using a warehouse to store </a:t>
            </a:r>
            <a:r>
              <a:rPr kumimoji="1" lang="en-US" altLang="zh-TW" b="1" i="1" dirty="0" smtClean="0">
                <a:solidFill>
                  <a:srgbClr val="FF0000"/>
                </a:solidFill>
              </a:rPr>
              <a:t>p</a:t>
            </a:r>
            <a:r>
              <a:rPr kumimoji="1" lang="en-US" altLang="zh-TW" dirty="0" smtClean="0"/>
              <a:t> items.</a:t>
            </a:r>
          </a:p>
          <a:p>
            <a:pPr lvl="1"/>
            <a:r>
              <a:rPr kumimoji="1" lang="en-US" altLang="zh-TW" dirty="0" smtClean="0"/>
              <a:t>The warehouse has </a:t>
            </a:r>
            <a:r>
              <a:rPr kumimoji="1" lang="en-US" altLang="zh-TW" b="1" i="1" dirty="0" smtClean="0">
                <a:solidFill>
                  <a:srgbClr val="FF0000"/>
                </a:solidFill>
              </a:rPr>
              <a:t>r</a:t>
            </a:r>
            <a:r>
              <a:rPr kumimoji="1" lang="en-US" altLang="zh-TW" dirty="0" smtClean="0"/>
              <a:t> loading &amp; unloading docks.</a:t>
            </a:r>
          </a:p>
          <a:p>
            <a:pPr lvl="1"/>
            <a:r>
              <a:rPr kumimoji="1" lang="en-US" altLang="zh-TW" b="1" i="1" dirty="0" err="1" smtClean="0">
                <a:solidFill>
                  <a:srgbClr val="FF0000"/>
                </a:solidFill>
              </a:rPr>
              <a:t>w</a:t>
            </a:r>
            <a:r>
              <a:rPr kumimoji="1" lang="en-US" altLang="zh-TW" b="1" i="1" baseline="-25000" dirty="0" err="1" smtClean="0">
                <a:solidFill>
                  <a:srgbClr val="FF0000"/>
                </a:solidFill>
              </a:rPr>
              <a:t>ik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/>
              <a:t>: a known total cost per foot incurred in transporting item </a:t>
            </a:r>
            <a:r>
              <a:rPr kumimoji="1" lang="en-US" altLang="zh-TW" dirty="0" err="1" smtClean="0"/>
              <a:t>i</a:t>
            </a:r>
            <a:r>
              <a:rPr kumimoji="1" lang="en-US" altLang="zh-TW" dirty="0" smtClean="0"/>
              <a:t> between dock k and storage</a:t>
            </a:r>
          </a:p>
          <a:p>
            <a:r>
              <a:rPr kumimoji="1" lang="en-US" altLang="zh-TW" dirty="0" smtClean="0"/>
              <a:t>Objective</a:t>
            </a:r>
          </a:p>
          <a:p>
            <a:pPr lvl="1"/>
            <a:r>
              <a:rPr kumimoji="1" lang="en-US" altLang="zh-TW" dirty="0" smtClean="0"/>
              <a:t>Minimize the cost</a:t>
            </a:r>
            <a:endParaRPr kumimoji="1" lang="zh-TW" altLang="en-US" b="1" dirty="0" smtClean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4033838" y="6006916"/>
            <a:ext cx="14398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圓角矩形 4"/>
          <p:cNvSpPr/>
          <p:nvPr/>
        </p:nvSpPr>
        <p:spPr>
          <a:xfrm>
            <a:off x="2339975" y="5644966"/>
            <a:ext cx="1727200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Dock k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473700" y="5644966"/>
            <a:ext cx="1800225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Storage region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3059113" y="5070291"/>
            <a:ext cx="433387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 err="1"/>
              <a:t>i</a:t>
            </a:r>
            <a:endParaRPr lang="zh-TW" altLang="en-US" dirty="0"/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4645025" y="6175023"/>
            <a:ext cx="358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¥"/>
              <a:defRPr kumimoji="1" sz="2800">
                <a:solidFill>
                  <a:srgbClr val="0D20AB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kumimoji="1" sz="2500">
                <a:solidFill>
                  <a:srgbClr val="01450C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£"/>
              <a:defRPr kumimoji="1" sz="2200">
                <a:solidFill>
                  <a:srgbClr val="0D20AB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000">
                <a:solidFill>
                  <a:srgbClr val="004992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d</a:t>
            </a:r>
            <a:endParaRPr lang="zh-TW" altLang="en-US">
              <a:solidFill>
                <a:schemeClr val="bg1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>
            <a:spLocks noChangeArrowheads="1"/>
          </p:cNvSpPr>
          <p:nvPr/>
        </p:nvSpPr>
        <p:spPr bwMode="auto">
          <a:xfrm>
            <a:off x="4645025" y="6035415"/>
            <a:ext cx="358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¥"/>
              <a:defRPr kumimoji="1" sz="2800">
                <a:solidFill>
                  <a:srgbClr val="0D20AB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kumimoji="1" sz="2500">
                <a:solidFill>
                  <a:srgbClr val="01450C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£"/>
              <a:defRPr kumimoji="1" sz="2200">
                <a:solidFill>
                  <a:srgbClr val="0D20AB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000">
                <a:solidFill>
                  <a:srgbClr val="004992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w"/>
              <a:defRPr kumimoji="1" sz="2000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solidFill>
                  <a:schemeClr val="tx1"/>
                </a:solidFill>
                <a:latin typeface="+mn-lt"/>
                <a:ea typeface="新細明體" pitchFamily="18" charset="-120"/>
              </a:rPr>
              <a:t>d</a:t>
            </a:r>
            <a:endParaRPr lang="zh-TW" altLang="en-US" dirty="0">
              <a:solidFill>
                <a:schemeClr val="tx1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3800" y="4460234"/>
            <a:ext cx="2468802" cy="461665"/>
          </a:xfrm>
          <a:prstGeom prst="rect">
            <a:avLst/>
          </a:prstGeom>
          <a:ln w="28575" cmpd="sng">
            <a:solidFill>
              <a:srgbClr val="1F497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1">
                    <a:lumMod val="75000"/>
                  </a:schemeClr>
                </a:solidFill>
              </a:rPr>
              <a:t> Cost : </a:t>
            </a:r>
            <a:r>
              <a:rPr kumimoji="1" lang="en-US" altLang="zh-TW" sz="2400" b="1" dirty="0" err="1" smtClean="0">
                <a:solidFill>
                  <a:schemeClr val="accent1">
                    <a:lumMod val="75000"/>
                  </a:schemeClr>
                </a:solidFill>
              </a:rPr>
              <a:t>w</a:t>
            </a:r>
            <a:r>
              <a:rPr kumimoji="1" lang="en-US" altLang="zh-TW" sz="24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ik</a:t>
            </a:r>
            <a:r>
              <a:rPr kumimoji="1" lang="en-US" altLang="zh-TW" sz="2400" b="1" dirty="0" smtClean="0">
                <a:solidFill>
                  <a:schemeClr val="accent1">
                    <a:lumMod val="75000"/>
                  </a:schemeClr>
                </a:solidFill>
              </a:rPr>
              <a:t>*d</a:t>
            </a:r>
            <a:endParaRPr lang="zh-TW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3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85E-6 L 0.34653 -3.58085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Solution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843783"/>
          </a:xfrm>
        </p:spPr>
        <p:txBody>
          <a:bodyPr/>
          <a:lstStyle/>
          <a:p>
            <a:r>
              <a:rPr kumimoji="1" lang="en-US" altLang="zh-TW" dirty="0" smtClean="0"/>
              <a:t>First, discretize this problem by subdividing the floor area into q square grids of equal size.</a:t>
            </a:r>
            <a:br>
              <a:rPr kumimoji="1" lang="en-US" altLang="zh-TW" dirty="0" smtClean="0"/>
            </a:br>
            <a:r>
              <a:rPr kumimoji="1" lang="en-US" altLang="zh-TW" dirty="0" smtClean="0"/>
              <a:t>(number in 1 to q)</a:t>
            </a:r>
          </a:p>
          <a:p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348328"/>
              </p:ext>
            </p:extLst>
          </p:nvPr>
        </p:nvGraphicFramePr>
        <p:xfrm>
          <a:off x="3558830" y="3967016"/>
          <a:ext cx="2113218" cy="227209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04406"/>
                <a:gridCol w="704406"/>
                <a:gridCol w="704406"/>
              </a:tblGrid>
              <a:tr h="7573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1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2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3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573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4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5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6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573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7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8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smtClean="0"/>
                        <a:t>9</a:t>
                      </a:r>
                      <a:endParaRPr lang="zh-TW" altLang="en-US" sz="3200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558830" y="3393845"/>
            <a:ext cx="2087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Ex: When q is 9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32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Solution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kumimoji="1" lang="en-US" altLang="zh-TW" dirty="0" smtClean="0"/>
              <a:t>While q </a:t>
            </a:r>
            <a:r>
              <a:rPr kumimoji="1" lang="en-US" altLang="zh-TW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kumimoji="1" lang="en-US" altLang="zh-TW" dirty="0" smtClean="0"/>
              <a:t>,</a:t>
            </a:r>
            <a:r>
              <a:rPr kumimoji="1" lang="en-US" altLang="en-US" dirty="0" smtClean="0"/>
              <a:t> </a:t>
            </a:r>
            <a:r>
              <a:rPr kumimoji="1" lang="en-US" altLang="zh-TW" dirty="0" smtClean="0">
                <a:solidFill>
                  <a:srgbClr val="E46C0A"/>
                </a:solidFill>
              </a:rPr>
              <a:t>correctness </a:t>
            </a:r>
            <a:r>
              <a:rPr kumimoji="1" lang="en-US" altLang="zh-TW" dirty="0">
                <a:solidFill>
                  <a:srgbClr val="E46C0A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kumimoji="1" lang="zh-TW" altLang="en-US" dirty="0">
              <a:solidFill>
                <a:srgbClr val="E46C0A"/>
              </a:solidFill>
            </a:endParaRPr>
          </a:p>
          <a:p>
            <a:pPr lvl="1">
              <a:lnSpc>
                <a:spcPct val="130000"/>
              </a:lnSpc>
            </a:pPr>
            <a:r>
              <a:rPr kumimoji="1" lang="en-US" altLang="zh-TW" dirty="0"/>
              <a:t>But problem size </a:t>
            </a:r>
            <a:r>
              <a:rPr kumimoji="1" lang="en-US" altLang="zh-TW" dirty="0" smtClean="0"/>
              <a:t>also </a:t>
            </a:r>
            <a:r>
              <a:rPr kumimoji="1" lang="en-US" altLang="zh-TW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kumimoji="1" lang="en-US" altLang="zh-TW" dirty="0" smtClean="0"/>
          </a:p>
          <a:p>
            <a:pPr>
              <a:lnSpc>
                <a:spcPct val="130000"/>
              </a:lnSpc>
            </a:pPr>
            <a:r>
              <a:rPr kumimoji="1" lang="en-US" altLang="zh-TW" dirty="0"/>
              <a:t>While q </a:t>
            </a:r>
            <a:r>
              <a:rPr kumimoji="1" lang="en-US" altLang="zh-TW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kumimoji="1" lang="en-US" altLang="zh-TW" dirty="0" smtClean="0"/>
              <a:t>,</a:t>
            </a:r>
            <a:r>
              <a:rPr kumimoji="1" lang="en-US" altLang="en-US" dirty="0" smtClean="0"/>
              <a:t> </a:t>
            </a:r>
            <a:r>
              <a:rPr kumimoji="1" lang="en-US" altLang="zh-TW" dirty="0"/>
              <a:t>correctness </a:t>
            </a:r>
            <a:r>
              <a:rPr kumimoji="1" lang="en-US" altLang="zh-TW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kumimoji="1" lang="zh-TW" altLang="en-US" dirty="0"/>
          </a:p>
          <a:p>
            <a:pPr lvl="1">
              <a:lnSpc>
                <a:spcPct val="130000"/>
              </a:lnSpc>
            </a:pPr>
            <a:r>
              <a:rPr kumimoji="1" lang="en-US" altLang="zh-TW" dirty="0"/>
              <a:t>But </a:t>
            </a:r>
            <a:r>
              <a:rPr kumimoji="1" lang="en-US" altLang="zh-TW" dirty="0">
                <a:solidFill>
                  <a:srgbClr val="E46C0A"/>
                </a:solidFill>
              </a:rPr>
              <a:t>problem size also </a:t>
            </a:r>
            <a:r>
              <a:rPr kumimoji="1" lang="en-US" altLang="zh-TW" dirty="0" smtClean="0">
                <a:solidFill>
                  <a:srgbClr val="E46C0A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</a:p>
          <a:p>
            <a:pPr lvl="1">
              <a:lnSpc>
                <a:spcPct val="130000"/>
              </a:lnSpc>
            </a:pPr>
            <a:endParaRPr kumimoji="1" lang="en-US" altLang="zh-TW" dirty="0">
              <a:solidFill>
                <a:srgbClr val="E46C0A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>
              <a:lnSpc>
                <a:spcPct val="130000"/>
              </a:lnSpc>
            </a:pPr>
            <a:r>
              <a:rPr kumimoji="1" lang="en-US" altLang="zh-TW" dirty="0" smtClean="0"/>
              <a:t>So, it’s trade-off!!</a:t>
            </a:r>
            <a:endParaRPr kumimoji="1" lang="en-US" altLang="zh-TW" dirty="0">
              <a:solidFill>
                <a:srgbClr val="E46C0A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 smtClean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838223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363</Words>
  <Application>Microsoft Office PowerPoint</Application>
  <PresentationFormat>如螢幕大小 (4:3)</PresentationFormat>
  <Paragraphs>81</Paragraphs>
  <Slides>14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Apple LiGothic Medium</vt:lpstr>
      <vt:lpstr>Noto Sans T Chinese Black Bold</vt:lpstr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方程式</vt:lpstr>
      <vt:lpstr>Warehouse Layout</vt:lpstr>
      <vt:lpstr>Outline</vt:lpstr>
      <vt:lpstr>Introduction</vt:lpstr>
      <vt:lpstr>Introduction</vt:lpstr>
      <vt:lpstr>Introduction</vt:lpstr>
      <vt:lpstr>Related Problem</vt:lpstr>
      <vt:lpstr>Mathematical Definition</vt:lpstr>
      <vt:lpstr>Solution</vt:lpstr>
      <vt:lpstr>Solution</vt:lpstr>
      <vt:lpstr>Solution</vt:lpstr>
      <vt:lpstr>Because of…</vt:lpstr>
      <vt:lpstr>Solution</vt:lpstr>
      <vt:lpstr>Transformation Problem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Sheu Bor-Shyang</dc:creator>
  <cp:lastModifiedBy>I-Lin Wang</cp:lastModifiedBy>
  <cp:revision>42</cp:revision>
  <dcterms:created xsi:type="dcterms:W3CDTF">2015-05-16T04:42:08Z</dcterms:created>
  <dcterms:modified xsi:type="dcterms:W3CDTF">2017-04-30T16:17:13Z</dcterms:modified>
</cp:coreProperties>
</file>